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2a35b6ff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2a35b6ff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26ababed34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26ababed34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2a35b6ff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2a35b6ff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2a35b6ff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2a35b6ff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6beb804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6beb804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6beb8042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6beb8042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6beb8042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6beb8042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26beb8042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26beb8042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6c0db08a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6c0db08a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6beb8042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6beb8042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69b8053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69b8053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6beb8042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6beb8042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6ababed34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6ababed34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6beb8042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6beb8042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69b80531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69b80531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6c0db08a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6c0db08a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6c0db08a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6c0db08a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6c0db08a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6c0db08a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2a35b6ff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2a35b6ff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hyperlink" Target="https://www.google.com/imgres?imgurl=https%3A%2F%2Fi.natgeofe.com%2Fn%2F8eefedb7-4174-4cf5-85d2-491b9c0e51ec%2FStarA2.jpg&amp;imgrefurl=https%3A%2F%2Fwww.nationalgeographic.com%2Fanimals%2Farticle%2Fthese-birds-flock-in-mesmerizing-swarms-why-is-still-a-mystery&amp;tbnid=0eyTZUAHiXuK9M&amp;vet=12ahUKEwim3a6Bkb_3AhV7yKACHXeEAs0QMygAegUIARDYAQ..i&amp;docid=DmYy5GzM0j2DcM&amp;w=3072&amp;h=1623&amp;q=birds%20swarm&amp;ved=2ahUKEwim3a6Bkb_3AhV7yKACHXeEAs0QMygAegUIARDYAQ" TargetMode="External"/><Relationship Id="rId5" Type="http://schemas.openxmlformats.org/officeDocument/2006/relationships/hyperlink" Target="https://www.google.com/imgres?imgurl=https%3A%2F%2Fi.natgeofe.com%2Fn%2F8eefedb7-4174-4cf5-85d2-491b9c0e51ec%2FStarA2.jpg&amp;imgrefurl=https%3A%2F%2Fwww.nationalgeographic.com%2Fanimals%2Farticle%2Fthese-birds-flock-in-mesmerizing-swarms-why-is-still-a-mystery&amp;tbnid=0eyTZUAHiXuK9M&amp;vet=12ahUKEwim3a6Bkb_3AhV7yKACHXeEAs0QMygAegUIARDYAQ..i&amp;docid=DmYy5GzM0j2DcM&amp;w=3072&amp;h=1623&amp;q=birds%20swarm&amp;ved=2ahUKEwim3a6Bkb_3AhV7yKACHXeEAs0QMygAegUIARDYAQ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3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11" Type="http://schemas.openxmlformats.org/officeDocument/2006/relationships/image" Target="../media/image30.png"/><Relationship Id="rId10" Type="http://schemas.openxmlformats.org/officeDocument/2006/relationships/image" Target="../media/image28.png"/><Relationship Id="rId9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ink.springer.com/article/10.1007/s00500-016-2474-6" TargetMode="External"/><Relationship Id="rId4" Type="http://schemas.openxmlformats.org/officeDocument/2006/relationships/hyperlink" Target="https://www.cs.cinvestav.mx/~constraint/papers/eisci.pdf" TargetMode="External"/><Relationship Id="rId5" Type="http://schemas.openxmlformats.org/officeDocument/2006/relationships/hyperlink" Target="https://en.wikipedia.org/wiki/Particle_swarm_optimization" TargetMode="External"/><Relationship Id="rId6" Type="http://schemas.openxmlformats.org/officeDocument/2006/relationships/hyperlink" Target="http://youtube.com/watch?v=JhgDMAm-imI&amp;t=980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gif"/><Relationship Id="rId4" Type="http://schemas.openxmlformats.org/officeDocument/2006/relationships/hyperlink" Target="https://towardsdatascience.com/particle-swarm-optimization-visually-explained-46289eeb2e1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hyperlink" Target="https://link.springer.com/article/10.1007/s00500-016-2474-6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4294967295" type="ctrTitle"/>
          </p:nvPr>
        </p:nvSpPr>
        <p:spPr>
          <a:xfrm>
            <a:off x="460950" y="313247"/>
            <a:ext cx="8222100" cy="8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lt1"/>
                </a:solidFill>
              </a:rPr>
              <a:t>Particle Swarm Optimization</a:t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86" name="Google Shape;86;p13"/>
          <p:cNvSpPr txBox="1"/>
          <p:nvPr>
            <p:ph idx="4294967295" type="subTitle"/>
          </p:nvPr>
        </p:nvSpPr>
        <p:spPr>
          <a:xfrm>
            <a:off x="460938" y="115203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965">
                <a:solidFill>
                  <a:schemeClr val="lt1"/>
                </a:solidFill>
              </a:rPr>
              <a:t>CL603 Project - Team </a:t>
            </a:r>
            <a:r>
              <a:rPr lang="en" sz="1965">
                <a:solidFill>
                  <a:schemeClr val="lt1"/>
                </a:solidFill>
              </a:rPr>
              <a:t>Ascenters</a:t>
            </a:r>
            <a:endParaRPr sz="1965">
              <a:solidFill>
                <a:schemeClr val="lt1"/>
              </a:solidFill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0" y="3985275"/>
            <a:ext cx="3418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Abhi Manjunath (190020036)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Deepak Thorat (190020037)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Mihir Nandawat (190020071)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8056075" y="4789500"/>
            <a:ext cx="136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Image </a:t>
            </a:r>
            <a:r>
              <a:rPr lang="en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Source</a:t>
            </a:r>
            <a:endParaRPr sz="11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idx="4294967295" type="title"/>
          </p:nvPr>
        </p:nvSpPr>
        <p:spPr>
          <a:xfrm>
            <a:off x="311700" y="211700"/>
            <a:ext cx="4091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Convex Optimisation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87" y="1276575"/>
            <a:ext cx="2591651" cy="22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050" y="905925"/>
            <a:ext cx="2475125" cy="2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/>
          <p:nvPr/>
        </p:nvSpPr>
        <p:spPr>
          <a:xfrm>
            <a:off x="4687950" y="1326150"/>
            <a:ext cx="732600" cy="1437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4687950" y="3188925"/>
            <a:ext cx="732600" cy="1437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2"/>
          <p:cNvSpPr txBox="1"/>
          <p:nvPr/>
        </p:nvSpPr>
        <p:spPr>
          <a:xfrm>
            <a:off x="206313" y="3851263"/>
            <a:ext cx="3433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of Particles - 20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 initial = 0.9 , W := W*0.98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c1, c2 = 2, 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Iterations - 200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0550" y="0"/>
            <a:ext cx="3418649" cy="181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6">
            <a:alphaModFix/>
          </a:blip>
          <a:srcRect b="0" l="1078" r="0" t="3203"/>
          <a:stretch/>
        </p:blipFill>
        <p:spPr>
          <a:xfrm>
            <a:off x="5482875" y="1811300"/>
            <a:ext cx="3293999" cy="17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2"/>
          <p:cNvPicPr preferRelativeResize="0"/>
          <p:nvPr/>
        </p:nvPicPr>
        <p:blipFill rotWithShape="1">
          <a:blip r:embed="rId7">
            <a:alphaModFix/>
          </a:blip>
          <a:srcRect b="1313" l="798" r="660" t="2086"/>
          <a:stretch/>
        </p:blipFill>
        <p:spPr>
          <a:xfrm>
            <a:off x="5577300" y="3531725"/>
            <a:ext cx="3199574" cy="156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6850" y="3789624"/>
            <a:ext cx="1932379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</a:t>
            </a:r>
            <a:r>
              <a:rPr lang="en"/>
              <a:t>Convex Optimisation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75" y="1212450"/>
            <a:ext cx="3145057" cy="30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 rotWithShape="1">
          <a:blip r:embed="rId4">
            <a:alphaModFix/>
          </a:blip>
          <a:srcRect b="1485" l="4880" r="3728" t="3276"/>
          <a:stretch/>
        </p:blipFill>
        <p:spPr>
          <a:xfrm>
            <a:off x="914275" y="1648375"/>
            <a:ext cx="2354849" cy="20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3"/>
          <p:cNvPicPr preferRelativeResize="0"/>
          <p:nvPr/>
        </p:nvPicPr>
        <p:blipFill rotWithShape="1">
          <a:blip r:embed="rId5">
            <a:alphaModFix/>
          </a:blip>
          <a:srcRect b="0" l="0" r="0" t="2324"/>
          <a:stretch/>
        </p:blipFill>
        <p:spPr>
          <a:xfrm>
            <a:off x="5362488" y="0"/>
            <a:ext cx="3116746" cy="16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5524" y="1600500"/>
            <a:ext cx="3230675" cy="174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/>
          <p:nvPr/>
        </p:nvSpPr>
        <p:spPr>
          <a:xfrm>
            <a:off x="4381775" y="1134150"/>
            <a:ext cx="732600" cy="1437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4464625" y="3188900"/>
            <a:ext cx="732600" cy="1437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3"/>
          <p:cNvPicPr preferRelativeResize="0"/>
          <p:nvPr/>
        </p:nvPicPr>
        <p:blipFill rotWithShape="1">
          <a:blip r:embed="rId7">
            <a:alphaModFix/>
          </a:blip>
          <a:srcRect b="0" l="1215" r="0" t="2780"/>
          <a:stretch/>
        </p:blipFill>
        <p:spPr>
          <a:xfrm>
            <a:off x="5305526" y="3345200"/>
            <a:ext cx="3283101" cy="16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3"/>
          <p:cNvSpPr txBox="1"/>
          <p:nvPr/>
        </p:nvSpPr>
        <p:spPr>
          <a:xfrm>
            <a:off x="74371" y="3861750"/>
            <a:ext cx="2408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of Particles - 20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 initial = 0.9 , W := W*0.98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c1, c2 = 2, 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Iterations - 200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73700" y="3789625"/>
            <a:ext cx="1982616" cy="10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Constrained Optimisation (1)</a:t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75" y="1244600"/>
            <a:ext cx="2608875" cy="37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950" y="1850425"/>
            <a:ext cx="2733114" cy="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575" y="2803500"/>
            <a:ext cx="3518976" cy="3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9775" y="937075"/>
            <a:ext cx="2809750" cy="7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7525" y="1850413"/>
            <a:ext cx="3454250" cy="12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 rotWithShape="1">
          <a:blip r:embed="rId8">
            <a:alphaModFix/>
          </a:blip>
          <a:srcRect b="0" l="0" r="0" t="10378"/>
          <a:stretch/>
        </p:blipFill>
        <p:spPr>
          <a:xfrm>
            <a:off x="5301425" y="3396275"/>
            <a:ext cx="3138737" cy="3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idx="4294967295" type="title"/>
          </p:nvPr>
        </p:nvSpPr>
        <p:spPr>
          <a:xfrm>
            <a:off x="311700" y="2240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Constrained</a:t>
            </a:r>
            <a:r>
              <a:rPr lang="en"/>
              <a:t> Optimisation (2)</a:t>
            </a:r>
            <a:endParaRPr/>
          </a:p>
        </p:txBody>
      </p:sp>
      <p:pic>
        <p:nvPicPr>
          <p:cNvPr id="216" name="Google Shape;2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38" y="1017788"/>
            <a:ext cx="3032850" cy="3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325" y="3104800"/>
            <a:ext cx="2778919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8600" y="3893150"/>
            <a:ext cx="1310100" cy="2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875" y="3451775"/>
            <a:ext cx="2757825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688" y="3860675"/>
            <a:ext cx="1459149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 rotWithShape="1">
          <a:blip r:embed="rId8">
            <a:alphaModFix/>
          </a:blip>
          <a:srcRect b="0" l="6524" r="0" t="0"/>
          <a:stretch/>
        </p:blipFill>
        <p:spPr>
          <a:xfrm>
            <a:off x="1180162" y="1345550"/>
            <a:ext cx="1859254" cy="169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9">
            <a:alphaModFix/>
          </a:blip>
          <a:srcRect b="0" l="1244" r="0" t="3128"/>
          <a:stretch/>
        </p:blipFill>
        <p:spPr>
          <a:xfrm>
            <a:off x="4919050" y="831875"/>
            <a:ext cx="3650051" cy="19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10">
            <a:alphaModFix/>
          </a:blip>
          <a:srcRect b="0" l="1516" r="0" t="2780"/>
          <a:stretch/>
        </p:blipFill>
        <p:spPr>
          <a:xfrm>
            <a:off x="4919050" y="2876001"/>
            <a:ext cx="3650050" cy="184183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/>
          <p:nvPr/>
        </p:nvSpPr>
        <p:spPr>
          <a:xfrm>
            <a:off x="4205700" y="2175275"/>
            <a:ext cx="732600" cy="14376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436051" y="4145726"/>
            <a:ext cx="2135962" cy="85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107198" y="4220097"/>
            <a:ext cx="2830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 of Particles - 5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 initial = 1.2 , W := W*0.98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c1, c2 = 2, 2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Iterations - 200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2612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Hyperparameters (1) 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11700" y="968225"/>
            <a:ext cx="85206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944A1"/>
                </a:solidFill>
              </a:rPr>
              <a:t>C</a:t>
            </a:r>
            <a:r>
              <a:rPr baseline="-25000" lang="en" sz="1400">
                <a:solidFill>
                  <a:srgbClr val="0944A1"/>
                </a:solidFill>
              </a:rPr>
              <a:t>1</a:t>
            </a:r>
            <a:r>
              <a:rPr lang="en" sz="1400">
                <a:solidFill>
                  <a:srgbClr val="0944A1"/>
                </a:solidFill>
              </a:rPr>
              <a:t> (Cognitive Learning Factor) - Controls the effect of Particle’s best known </a:t>
            </a:r>
            <a:r>
              <a:rPr lang="en" sz="1400">
                <a:solidFill>
                  <a:srgbClr val="0944A1"/>
                </a:solidFill>
              </a:rPr>
              <a:t>location</a:t>
            </a:r>
            <a:r>
              <a:rPr lang="en" sz="1400">
                <a:solidFill>
                  <a:srgbClr val="0944A1"/>
                </a:solidFill>
              </a:rPr>
              <a:t> on Particle Velocity</a:t>
            </a:r>
            <a:endParaRPr sz="1400">
              <a:solidFill>
                <a:srgbClr val="0944A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944A1"/>
              </a:solidFill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520550" y="4081850"/>
            <a:ext cx="56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Particles converge at the cost of exploration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4" name="Google Shape;2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1000" y="1586550"/>
            <a:ext cx="3929274" cy="20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50" y="1599825"/>
            <a:ext cx="3885733" cy="205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Hyperparameters (2) </a:t>
            </a:r>
            <a:endParaRPr/>
          </a:p>
        </p:txBody>
      </p:sp>
      <p:sp>
        <p:nvSpPr>
          <p:cNvPr id="241" name="Google Shape;241;p27"/>
          <p:cNvSpPr txBox="1"/>
          <p:nvPr>
            <p:ph idx="1" type="body"/>
          </p:nvPr>
        </p:nvSpPr>
        <p:spPr>
          <a:xfrm>
            <a:off x="311700" y="1229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944A1"/>
                </a:solidFill>
              </a:rPr>
              <a:t>C</a:t>
            </a:r>
            <a:r>
              <a:rPr baseline="-25000" lang="en" sz="1400">
                <a:solidFill>
                  <a:srgbClr val="0944A1"/>
                </a:solidFill>
              </a:rPr>
              <a:t>2</a:t>
            </a:r>
            <a:r>
              <a:rPr lang="en" sz="1400">
                <a:solidFill>
                  <a:srgbClr val="0944A1"/>
                </a:solidFill>
              </a:rPr>
              <a:t> (Social Learning Factor) - Controls the effect of Group’s best known location on Particle Velocity</a:t>
            </a:r>
            <a:endParaRPr/>
          </a:p>
        </p:txBody>
      </p:sp>
      <p:sp>
        <p:nvSpPr>
          <p:cNvPr id="242" name="Google Shape;242;p27"/>
          <p:cNvSpPr txBox="1"/>
          <p:nvPr/>
        </p:nvSpPr>
        <p:spPr>
          <a:xfrm>
            <a:off x="596750" y="4119025"/>
            <a:ext cx="567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Particles do not converge since Exploration ↑ and Exploitation ↓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1341" r="0" t="0"/>
          <a:stretch/>
        </p:blipFill>
        <p:spPr>
          <a:xfrm>
            <a:off x="311700" y="1650850"/>
            <a:ext cx="4110451" cy="220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1862" y="1669975"/>
            <a:ext cx="4110438" cy="216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idx="4294967295" type="title"/>
          </p:nvPr>
        </p:nvSpPr>
        <p:spPr>
          <a:xfrm>
            <a:off x="386050" y="307663"/>
            <a:ext cx="56187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Effects of Hyperparameters (3) </a:t>
            </a:r>
            <a:endParaRPr/>
          </a:p>
        </p:txBody>
      </p:sp>
      <p:sp>
        <p:nvSpPr>
          <p:cNvPr id="250" name="Google Shape;250;p28"/>
          <p:cNvSpPr txBox="1"/>
          <p:nvPr>
            <p:ph idx="4294967295" type="body"/>
          </p:nvPr>
        </p:nvSpPr>
        <p:spPr>
          <a:xfrm>
            <a:off x="311700" y="10594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944A1"/>
                </a:solidFill>
              </a:rPr>
              <a:t>ω</a:t>
            </a:r>
            <a:r>
              <a:rPr lang="en" sz="1400">
                <a:solidFill>
                  <a:srgbClr val="0944A1"/>
                </a:solidFill>
              </a:rPr>
              <a:t> (Inertia Weight) - Controls the effect of prev. iterations velocity on the next one</a:t>
            </a:r>
            <a:endParaRPr sz="1400">
              <a:solidFill>
                <a:srgbClr val="0944A1"/>
              </a:solidFill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900" y="2198431"/>
            <a:ext cx="3131299" cy="164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800" y="1372512"/>
            <a:ext cx="3325674" cy="178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800" y="3254475"/>
            <a:ext cx="3325686" cy="1729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8"/>
          <p:cNvCxnSpPr>
            <a:stCxn id="251" idx="3"/>
            <a:endCxn id="252" idx="1"/>
          </p:cNvCxnSpPr>
          <p:nvPr/>
        </p:nvCxnSpPr>
        <p:spPr>
          <a:xfrm flipH="1" rot="10800000">
            <a:off x="3656199" y="2263741"/>
            <a:ext cx="1650600" cy="754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28"/>
          <p:cNvCxnSpPr>
            <a:stCxn id="251" idx="3"/>
            <a:endCxn id="253" idx="1"/>
          </p:cNvCxnSpPr>
          <p:nvPr/>
        </p:nvCxnSpPr>
        <p:spPr>
          <a:xfrm>
            <a:off x="3656199" y="3018541"/>
            <a:ext cx="1650600" cy="1100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8"/>
          <p:cNvSpPr txBox="1"/>
          <p:nvPr/>
        </p:nvSpPr>
        <p:spPr>
          <a:xfrm>
            <a:off x="311700" y="4256700"/>
            <a:ext cx="7138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Trade Off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between Exploitation and Exploration.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We used W := W*k where k ∊ [0.95,0.98]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Remarks</a:t>
            </a:r>
            <a:endParaRPr/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311700" y="15025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Potential </a:t>
            </a:r>
            <a:r>
              <a:rPr b="1" lang="en"/>
              <a:t>Further Work:-</a:t>
            </a:r>
            <a:endParaRPr b="1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Experimentation with different conditional criterias for loop termination other than maximum iterations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Tuning the </a:t>
            </a:r>
            <a:r>
              <a:rPr lang="en" sz="1500"/>
              <a:t>algorithm’s</a:t>
            </a:r>
            <a:r>
              <a:rPr lang="en" sz="1500"/>
              <a:t> </a:t>
            </a:r>
            <a:r>
              <a:rPr lang="en" sz="1500"/>
              <a:t>parameters</a:t>
            </a:r>
            <a:r>
              <a:rPr lang="en" sz="1500"/>
              <a:t> </a:t>
            </a:r>
            <a:r>
              <a:rPr lang="en" sz="1500"/>
              <a:t>conveniently</a:t>
            </a:r>
            <a:r>
              <a:rPr lang="en" sz="1500"/>
              <a:t> and effectively for peak performance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/>
              <a:t>Effective strategy can be build to balance the global explorations and local exploitation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Conclusion:-</a:t>
            </a:r>
            <a:endParaRPr/>
          </a:p>
        </p:txBody>
      </p:sp>
      <p:sp>
        <p:nvSpPr>
          <p:cNvPr id="268" name="Google Shape;268;p30"/>
          <p:cNvSpPr txBox="1"/>
          <p:nvPr>
            <p:ph idx="1" type="body"/>
          </p:nvPr>
        </p:nvSpPr>
        <p:spPr>
          <a:xfrm>
            <a:off x="311700" y="1253475"/>
            <a:ext cx="8520600" cy="3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Advantages of the PSO algorithm:</a:t>
            </a:r>
            <a:endParaRPr sz="1900"/>
          </a:p>
          <a:p>
            <a:pPr indent="-33115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➢"/>
            </a:pPr>
            <a:r>
              <a:rPr lang="en" sz="1900"/>
              <a:t>D</a:t>
            </a:r>
            <a:r>
              <a:rPr lang="en" sz="1770"/>
              <a:t>erivative free algorithm</a:t>
            </a:r>
            <a:endParaRPr sz="1770"/>
          </a:p>
          <a:p>
            <a:pPr indent="-3241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1770"/>
              <a:t>Easy to implement</a:t>
            </a:r>
            <a:endParaRPr sz="1770"/>
          </a:p>
          <a:p>
            <a:pPr indent="-3241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1770"/>
              <a:t>Limited number of parameters</a:t>
            </a:r>
            <a:endParaRPr sz="1770"/>
          </a:p>
          <a:p>
            <a:pPr indent="-32418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1770"/>
              <a:t>Less reliance on starting points</a:t>
            </a:r>
            <a:endParaRPr sz="177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900"/>
              <a:t>Limitations</a:t>
            </a:r>
            <a:r>
              <a:rPr lang="en" sz="1900"/>
              <a:t> :-</a:t>
            </a:r>
            <a:endParaRPr sz="1900"/>
          </a:p>
          <a:p>
            <a:pPr indent="-33115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➢"/>
            </a:pPr>
            <a:r>
              <a:rPr lang="en" sz="1900"/>
              <a:t>Large possibility of falling into local optimum in high dimensional space</a:t>
            </a:r>
            <a:endParaRPr sz="1900"/>
          </a:p>
          <a:p>
            <a:pPr indent="-33115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" sz="1900"/>
              <a:t>Less accuracy of the optimum solution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4" name="Google Shape;274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Particle swarm optimization algorithm: an overview</a:t>
            </a:r>
            <a:r>
              <a:rPr lang="en" sz="1500"/>
              <a:t> </a:t>
            </a:r>
            <a:r>
              <a:rPr lang="en" sz="1500"/>
              <a:t>By  Dongshu Wang, Dapei Tan,  Lei Liu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Particle Swarm Optimization Method for Constrained Optimization Problems</a:t>
            </a:r>
            <a:r>
              <a:rPr lang="en" sz="1500"/>
              <a:t> By Michael 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u="sng">
                <a:solidFill>
                  <a:schemeClr val="hlink"/>
                </a:solidFill>
                <a:hlinkClick r:id="rId5"/>
              </a:rPr>
              <a:t>Particle Swarm Optimization Wiki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" sz="1500" u="sng">
                <a:solidFill>
                  <a:schemeClr val="hlink"/>
                </a:solidFill>
                <a:hlinkClick r:id="rId6"/>
              </a:rPr>
              <a:t>youtube.com/watch?v=JhgDMAm-imI&amp;t=980s</a:t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5075" y="17895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94" name="Google Shape;94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Algorithm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Literature Survey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Approach Overview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 - Convex, Non Convex, Constrained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Effects of Hyperparameters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Remarks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13" y="2984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0178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PSO algorithm works by having a population (called a swarm) of particles</a:t>
            </a:r>
            <a:endParaRPr sz="13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Each particle has a position and velocity ∊ R^n. Simple mathematical relations describe movement of particles in search space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Particle’s movement is guided by its own best-known position so far (pBest), as well as the best-known position of the entire particle population (gBest)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Process repeated in the hopes of finding a satisfactory solution, but it is not guaranteed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➢"/>
            </a:pPr>
            <a:r>
              <a:rPr lang="en" sz="1300"/>
              <a:t>G</a:t>
            </a:r>
            <a:r>
              <a:rPr lang="en" sz="1300"/>
              <a:t>enerally suitable for a class of optimization problems which are high dimensional and where high accuracy isn't required </a:t>
            </a:r>
            <a:endParaRPr sz="13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363" y="2977450"/>
            <a:ext cx="3805275" cy="190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3803550" y="4595975"/>
            <a:ext cx="153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 - PSO TDS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224950" y="222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000">
                <a:solidFill>
                  <a:schemeClr val="dk2"/>
                </a:solidFill>
              </a:rPr>
              <a:t>Velocity Update Formula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941950" y="2937375"/>
            <a:ext cx="25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21375" y="2571750"/>
            <a:ext cx="23238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Influence of particle’s previous velocity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ω - Inertia Weight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3021025" y="2571750"/>
            <a:ext cx="2323800" cy="1293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Influence of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distance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between particle’s best known position and current position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C1 - Cognitive Learning Factor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395300" y="270187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2" name="Google Shape;112;p16"/>
          <p:cNvCxnSpPr/>
          <p:nvPr/>
        </p:nvCxnSpPr>
        <p:spPr>
          <a:xfrm flipH="1">
            <a:off x="1621950" y="1202225"/>
            <a:ext cx="732900" cy="128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6"/>
          <p:cNvCxnSpPr/>
          <p:nvPr/>
        </p:nvCxnSpPr>
        <p:spPr>
          <a:xfrm>
            <a:off x="4182025" y="1189525"/>
            <a:ext cx="1800" cy="13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6"/>
          <p:cNvCxnSpPr/>
          <p:nvPr/>
        </p:nvCxnSpPr>
        <p:spPr>
          <a:xfrm>
            <a:off x="6729925" y="1218313"/>
            <a:ext cx="480000" cy="122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" name="Google Shape;115;p16"/>
          <p:cNvSpPr txBox="1"/>
          <p:nvPr/>
        </p:nvSpPr>
        <p:spPr>
          <a:xfrm>
            <a:off x="5614450" y="2594175"/>
            <a:ext cx="3441300" cy="92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Influence of distance between Swarm’s best known position so far and particle’s current location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C2 - Social Learning Factor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17208" l="1138" r="726" t="10610"/>
          <a:stretch/>
        </p:blipFill>
        <p:spPr>
          <a:xfrm>
            <a:off x="1275987" y="877850"/>
            <a:ext cx="6864675" cy="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idx="4294967295" type="title"/>
          </p:nvPr>
        </p:nvSpPr>
        <p:spPr>
          <a:xfrm>
            <a:off x="218350" y="308450"/>
            <a:ext cx="2393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 b="0" l="5594" r="5040" t="0"/>
          <a:stretch/>
        </p:blipFill>
        <p:spPr>
          <a:xfrm>
            <a:off x="5614500" y="55775"/>
            <a:ext cx="3172825" cy="503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305100" y="1554675"/>
            <a:ext cx="5210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i,t+1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 = w*V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+ 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,1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*rand*(pBest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) + c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*rand*(gB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est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i,t+1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= X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+ V</a:t>
            </a:r>
            <a:r>
              <a:rPr b="1" baseline="-25000" lang="en">
                <a:latin typeface="Roboto"/>
                <a:ea typeface="Roboto"/>
                <a:cs typeface="Roboto"/>
                <a:sym typeface="Roboto"/>
              </a:rPr>
              <a:t>i,t+1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Hyperparameters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 → inertia weight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→ Cognitive Learning Factor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baseline="-25000" lang="en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→ Social Learning Factor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7540038" y="4804800"/>
            <a:ext cx="219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Source - PSO Algorithm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6900" y="2088525"/>
            <a:ext cx="1826495" cy="2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6">
            <a:alphaModFix/>
          </a:blip>
          <a:srcRect b="17208" l="1138" r="726" t="10610"/>
          <a:stretch/>
        </p:blipFill>
        <p:spPr>
          <a:xfrm>
            <a:off x="108877" y="1658675"/>
            <a:ext cx="5602549" cy="23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Survey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311700" y="11293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00"/>
              <a:t>Variants of Velocity Update:-</a:t>
            </a:r>
            <a:endParaRPr sz="7800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" sz="7200"/>
              <a:t>Basic Algorithm:</a:t>
            </a:r>
            <a:endParaRPr b="1" sz="7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/>
              <a:t>		</a:t>
            </a:r>
            <a:r>
              <a:rPr lang="en" sz="7200">
                <a:solidFill>
                  <a:srgbClr val="000000"/>
                </a:solidFill>
              </a:rPr>
              <a:t>V</a:t>
            </a:r>
            <a:r>
              <a:rPr baseline="-25000" lang="en" sz="7200">
                <a:solidFill>
                  <a:srgbClr val="000000"/>
                </a:solidFill>
              </a:rPr>
              <a:t>i,t+1</a:t>
            </a:r>
            <a:r>
              <a:rPr lang="en" sz="7200">
                <a:solidFill>
                  <a:srgbClr val="000000"/>
                </a:solidFill>
              </a:rPr>
              <a:t>  = V</a:t>
            </a:r>
            <a:r>
              <a:rPr baseline="-25000" lang="en" sz="7200">
                <a:solidFill>
                  <a:srgbClr val="000000"/>
                </a:solidFill>
              </a:rPr>
              <a:t>i,t</a:t>
            </a:r>
            <a:r>
              <a:rPr lang="en" sz="7200">
                <a:solidFill>
                  <a:srgbClr val="000000"/>
                </a:solidFill>
              </a:rPr>
              <a:t> + 2*rand*(pbest</a:t>
            </a:r>
            <a:r>
              <a:rPr baseline="-25000" lang="en" sz="7200">
                <a:solidFill>
                  <a:srgbClr val="000000"/>
                </a:solidFill>
              </a:rPr>
              <a:t>i,t</a:t>
            </a:r>
            <a:r>
              <a:rPr lang="en" sz="7200">
                <a:solidFill>
                  <a:srgbClr val="000000"/>
                </a:solidFill>
              </a:rPr>
              <a:t> - x</a:t>
            </a:r>
            <a:r>
              <a:rPr baseline="-25000" lang="en" sz="7200">
                <a:solidFill>
                  <a:srgbClr val="000000"/>
                </a:solidFill>
              </a:rPr>
              <a:t>i,t</a:t>
            </a:r>
            <a:r>
              <a:rPr lang="en" sz="7200">
                <a:solidFill>
                  <a:srgbClr val="000000"/>
                </a:solidFill>
              </a:rPr>
              <a:t>) + 2*rand*(gbest - x</a:t>
            </a:r>
            <a:r>
              <a:rPr baseline="-25000" lang="en" sz="7200">
                <a:solidFill>
                  <a:srgbClr val="000000"/>
                </a:solidFill>
              </a:rPr>
              <a:t>i,t</a:t>
            </a:r>
            <a:r>
              <a:rPr lang="en" sz="7200">
                <a:solidFill>
                  <a:srgbClr val="000000"/>
                </a:solidFill>
              </a:rPr>
              <a:t>)</a:t>
            </a:r>
            <a:endParaRPr sz="7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 sz="7200"/>
              <a:t>Introduction of weight inertia (w)</a:t>
            </a:r>
            <a:endParaRPr b="1" sz="72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7200"/>
              <a:t>	</a:t>
            </a:r>
            <a:r>
              <a:rPr lang="en" sz="7200">
                <a:solidFill>
                  <a:srgbClr val="000000"/>
                </a:solidFill>
              </a:rPr>
              <a:t>V</a:t>
            </a:r>
            <a:r>
              <a:rPr baseline="-25000" lang="en" sz="7200">
                <a:solidFill>
                  <a:srgbClr val="000000"/>
                </a:solidFill>
              </a:rPr>
              <a:t>i,t+1</a:t>
            </a:r>
            <a:r>
              <a:rPr lang="en" sz="7200">
                <a:solidFill>
                  <a:srgbClr val="000000"/>
                </a:solidFill>
              </a:rPr>
              <a:t>  = w*V</a:t>
            </a:r>
            <a:r>
              <a:rPr baseline="-25000" lang="en" sz="7200">
                <a:solidFill>
                  <a:srgbClr val="000000"/>
                </a:solidFill>
              </a:rPr>
              <a:t>i,t</a:t>
            </a:r>
            <a:r>
              <a:rPr lang="en" sz="7200">
                <a:solidFill>
                  <a:srgbClr val="000000"/>
                </a:solidFill>
              </a:rPr>
              <a:t> + c</a:t>
            </a:r>
            <a:r>
              <a:rPr baseline="-25000" lang="en" sz="7200">
                <a:solidFill>
                  <a:srgbClr val="000000"/>
                </a:solidFill>
              </a:rPr>
              <a:t>,1</a:t>
            </a:r>
            <a:r>
              <a:rPr lang="en" sz="7200">
                <a:solidFill>
                  <a:srgbClr val="000000"/>
                </a:solidFill>
              </a:rPr>
              <a:t>*rand*(pbest</a:t>
            </a:r>
            <a:r>
              <a:rPr baseline="-25000" lang="en" sz="7200">
                <a:solidFill>
                  <a:srgbClr val="000000"/>
                </a:solidFill>
              </a:rPr>
              <a:t>i,t</a:t>
            </a:r>
            <a:r>
              <a:rPr lang="en" sz="7200">
                <a:solidFill>
                  <a:srgbClr val="000000"/>
                </a:solidFill>
              </a:rPr>
              <a:t> - x</a:t>
            </a:r>
            <a:r>
              <a:rPr baseline="-25000" lang="en" sz="7200">
                <a:solidFill>
                  <a:srgbClr val="000000"/>
                </a:solidFill>
              </a:rPr>
              <a:t>i,t</a:t>
            </a:r>
            <a:r>
              <a:rPr lang="en" sz="7200">
                <a:solidFill>
                  <a:srgbClr val="000000"/>
                </a:solidFill>
              </a:rPr>
              <a:t>) + c</a:t>
            </a:r>
            <a:r>
              <a:rPr baseline="-25000" lang="en" sz="7200">
                <a:solidFill>
                  <a:srgbClr val="000000"/>
                </a:solidFill>
              </a:rPr>
              <a:t>2</a:t>
            </a:r>
            <a:r>
              <a:rPr lang="en" sz="7200">
                <a:solidFill>
                  <a:srgbClr val="000000"/>
                </a:solidFill>
              </a:rPr>
              <a:t>*rand*(gbest - x</a:t>
            </a:r>
            <a:r>
              <a:rPr baseline="-25000" lang="en" sz="7200">
                <a:solidFill>
                  <a:srgbClr val="000000"/>
                </a:solidFill>
              </a:rPr>
              <a:t>i,t</a:t>
            </a:r>
            <a:r>
              <a:rPr lang="en" sz="7200">
                <a:solidFill>
                  <a:srgbClr val="000000"/>
                </a:solidFill>
              </a:rPr>
              <a:t>)</a:t>
            </a:r>
            <a:endParaRPr sz="7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000000"/>
                </a:solidFill>
              </a:rPr>
              <a:t>This improved the performance of the algorithm by controlling the extent of exploration and exploitation of particles</a:t>
            </a:r>
            <a:endParaRPr sz="6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301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30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17208" l="1138" r="726" t="10610"/>
          <a:stretch/>
        </p:blipFill>
        <p:spPr>
          <a:xfrm>
            <a:off x="1139675" y="3133550"/>
            <a:ext cx="6864675" cy="2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b="0" l="0" r="0" t="12595"/>
          <a:stretch/>
        </p:blipFill>
        <p:spPr>
          <a:xfrm>
            <a:off x="1139676" y="2094600"/>
            <a:ext cx="6864674" cy="347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231000" y="475150"/>
            <a:ext cx="8682000" cy="3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6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1"/>
              <a:buFont typeface="Roboto"/>
              <a:buChar char="●"/>
            </a:pPr>
            <a:r>
              <a:rPr b="1" lang="en" sz="180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Introduction of constriction factor (𝜒) </a:t>
            </a:r>
            <a:endParaRPr b="1" sz="180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" sz="1801"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1801">
                <a:latin typeface="Roboto"/>
                <a:ea typeface="Roboto"/>
                <a:cs typeface="Roboto"/>
                <a:sym typeface="Roboto"/>
              </a:rPr>
              <a:t>i,t+1</a:t>
            </a:r>
            <a:r>
              <a:rPr lang="en" sz="1801">
                <a:latin typeface="Roboto"/>
                <a:ea typeface="Roboto"/>
                <a:cs typeface="Roboto"/>
                <a:sym typeface="Roboto"/>
              </a:rPr>
              <a:t>= </a:t>
            </a:r>
            <a:r>
              <a:rPr lang="en" sz="180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𝜒</a:t>
            </a:r>
            <a:r>
              <a:rPr b="1" lang="en" sz="180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r>
              <a:rPr lang="en" sz="1801">
                <a:latin typeface="Roboto"/>
                <a:ea typeface="Roboto"/>
                <a:cs typeface="Roboto"/>
                <a:sym typeface="Roboto"/>
              </a:rPr>
              <a:t>( V</a:t>
            </a:r>
            <a:r>
              <a:rPr baseline="-25000" lang="en" sz="1801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lang="en" sz="1801">
                <a:latin typeface="Roboto"/>
                <a:ea typeface="Roboto"/>
                <a:cs typeface="Roboto"/>
                <a:sym typeface="Roboto"/>
              </a:rPr>
              <a:t> + c</a:t>
            </a:r>
            <a:r>
              <a:rPr baseline="-25000" lang="en" sz="1801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801">
                <a:latin typeface="Roboto"/>
                <a:ea typeface="Roboto"/>
                <a:cs typeface="Roboto"/>
                <a:sym typeface="Roboto"/>
              </a:rPr>
              <a:t>*rand*(pbest</a:t>
            </a:r>
            <a:r>
              <a:rPr baseline="-25000" lang="en" sz="1801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lang="en" sz="1801"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aseline="-25000" lang="en" sz="1801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lang="en" sz="1801">
                <a:latin typeface="Roboto"/>
                <a:ea typeface="Roboto"/>
                <a:cs typeface="Roboto"/>
                <a:sym typeface="Roboto"/>
              </a:rPr>
              <a:t>) + c</a:t>
            </a:r>
            <a:r>
              <a:rPr baseline="-25000" lang="en" sz="1801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801">
                <a:latin typeface="Roboto"/>
                <a:ea typeface="Roboto"/>
                <a:cs typeface="Roboto"/>
                <a:sym typeface="Roboto"/>
              </a:rPr>
              <a:t>*rand*(gbest - x</a:t>
            </a:r>
            <a:r>
              <a:rPr baseline="-25000" lang="en" sz="1801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lang="en" sz="1801">
                <a:latin typeface="Roboto"/>
                <a:ea typeface="Roboto"/>
                <a:cs typeface="Roboto"/>
                <a:sym typeface="Roboto"/>
              </a:rPr>
              <a:t>))</a:t>
            </a:r>
            <a:endParaRPr sz="180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Constriction factor ensures convergence and increases convergence rate.</a:t>
            </a:r>
            <a:endParaRPr sz="1501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PSO Algorithm Local Version:-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	</a:t>
            </a:r>
            <a:endParaRPr baseline="-25000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              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aseline="-25000" lang="en" sz="1500">
                <a:latin typeface="Roboto"/>
                <a:ea typeface="Roboto"/>
                <a:cs typeface="Roboto"/>
                <a:sym typeface="Roboto"/>
              </a:rPr>
              <a:t>i,t+1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= V</a:t>
            </a:r>
            <a:r>
              <a:rPr baseline="-25000" lang="en" sz="1500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+ c</a:t>
            </a:r>
            <a:r>
              <a:rPr baseline="-25000" lang="en" sz="1500"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*rand*(pbest</a:t>
            </a:r>
            <a:r>
              <a:rPr baseline="-25000" lang="en" sz="1500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aseline="-25000" lang="en" sz="1500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) + c</a:t>
            </a:r>
            <a:r>
              <a:rPr baseline="-25000" lang="en" sz="15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*rand*(pbest</a:t>
            </a:r>
            <a:r>
              <a:rPr baseline="-25000" lang="en" sz="1500">
                <a:latin typeface="Roboto"/>
                <a:ea typeface="Roboto"/>
                <a:cs typeface="Roboto"/>
                <a:sym typeface="Roboto"/>
              </a:rPr>
              <a:t>i,n,t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- x</a:t>
            </a:r>
            <a:r>
              <a:rPr baseline="-25000" lang="en" sz="1500">
                <a:latin typeface="Roboto"/>
                <a:ea typeface="Roboto"/>
                <a:cs typeface="Roboto"/>
                <a:sym typeface="Roboto"/>
              </a:rPr>
              <a:t>i,t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Instead of tracking the Swarm’s optimal position (GBest), track the optimal location found amongst n particles located in topological neighborhood of the particle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aseline="-25000" sz="120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0" l="0" r="0" t="9861"/>
          <a:stretch/>
        </p:blipFill>
        <p:spPr>
          <a:xfrm>
            <a:off x="543525" y="1028675"/>
            <a:ext cx="7971825" cy="33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" y="2640950"/>
            <a:ext cx="788670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/>
        </p:nvSpPr>
        <p:spPr>
          <a:xfrm>
            <a:off x="337500" y="710925"/>
            <a:ext cx="84690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Roboto"/>
                <a:ea typeface="Roboto"/>
                <a:cs typeface="Roboto"/>
                <a:sym typeface="Roboto"/>
              </a:rPr>
              <a:t>Engineering Applications</a:t>
            </a:r>
            <a:endParaRPr b="1"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Adaptive PSO algorithms are used to track the changes in the dynamic system automatically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nvironment-based PSO approach is used to optimise an aggregate production plan model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 wireless sensor networks, PSO is used to optimise performance in terms of the number of alive nodes.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➢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PSO is used in swarm robotics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688" y="39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grpSp>
        <p:nvGrpSpPr>
          <p:cNvPr id="152" name="Google Shape;152;p21"/>
          <p:cNvGrpSpPr/>
          <p:nvPr/>
        </p:nvGrpSpPr>
        <p:grpSpPr>
          <a:xfrm>
            <a:off x="6103986" y="1258050"/>
            <a:ext cx="2726286" cy="2547000"/>
            <a:chOff x="6103986" y="1258050"/>
            <a:chExt cx="2726286" cy="2547000"/>
          </a:xfrm>
        </p:grpSpPr>
        <p:sp>
          <p:nvSpPr>
            <p:cNvPr id="153" name="Google Shape;153;p21"/>
            <p:cNvSpPr/>
            <p:nvPr/>
          </p:nvSpPr>
          <p:spPr>
            <a:xfrm rot="2700000">
              <a:off x="709662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632100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12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21"/>
            <p:cNvSpPr txBox="1"/>
            <p:nvPr/>
          </p:nvSpPr>
          <p:spPr>
            <a:xfrm rot="-2700000">
              <a:off x="6306241" y="2238854"/>
              <a:ext cx="2338968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Effects of Hyperparameter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21"/>
            <p:cNvSpPr txBox="1"/>
            <p:nvPr/>
          </p:nvSpPr>
          <p:spPr>
            <a:xfrm rot="-2700000">
              <a:off x="6769958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Studied the effects of w, c1, c2, X (contraction) on PSO</a:t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7" name="Google Shape;157;p21"/>
          <p:cNvGrpSpPr/>
          <p:nvPr/>
        </p:nvGrpSpPr>
        <p:grpSpPr>
          <a:xfrm>
            <a:off x="4193764" y="1258050"/>
            <a:ext cx="2726286" cy="2547000"/>
            <a:chOff x="4193764" y="1258050"/>
            <a:chExt cx="2726286" cy="2547000"/>
          </a:xfrm>
        </p:grpSpPr>
        <p:sp>
          <p:nvSpPr>
            <p:cNvPr id="158" name="Google Shape;158;p21"/>
            <p:cNvSpPr/>
            <p:nvPr/>
          </p:nvSpPr>
          <p:spPr>
            <a:xfrm rot="2700000">
              <a:off x="518640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4410780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0" name="Google Shape;160;p21"/>
            <p:cNvSpPr txBox="1"/>
            <p:nvPr/>
          </p:nvSpPr>
          <p:spPr>
            <a:xfrm rot="-2700000">
              <a:off x="4400124" y="2240504"/>
              <a:ext cx="2334301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Constrained Optimisation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1" name="Google Shape;161;p21"/>
            <p:cNvSpPr txBox="1"/>
            <p:nvPr/>
          </p:nvSpPr>
          <p:spPr>
            <a:xfrm rot="-2700000">
              <a:off x="4859736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Converted 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constrained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 optimisation problem into an 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unconstrained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 problem via penalty function to apply PSO</a:t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2" name="Google Shape;162;p21"/>
          <p:cNvGrpSpPr/>
          <p:nvPr/>
        </p:nvGrpSpPr>
        <p:grpSpPr>
          <a:xfrm>
            <a:off x="2273746" y="1258050"/>
            <a:ext cx="2726286" cy="2547000"/>
            <a:chOff x="2273746" y="1258050"/>
            <a:chExt cx="2726286" cy="2547000"/>
          </a:xfrm>
        </p:grpSpPr>
        <p:sp>
          <p:nvSpPr>
            <p:cNvPr id="163" name="Google Shape;163;p21"/>
            <p:cNvSpPr/>
            <p:nvPr/>
          </p:nvSpPr>
          <p:spPr>
            <a:xfrm rot="2700000">
              <a:off x="3266383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2490761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5" name="Google Shape;165;p21"/>
            <p:cNvSpPr txBox="1"/>
            <p:nvPr/>
          </p:nvSpPr>
          <p:spPr>
            <a:xfrm rot="-2700000">
              <a:off x="2473968" y="2237954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Non Convex Optimisation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1"/>
            <p:cNvSpPr txBox="1"/>
            <p:nvPr/>
          </p:nvSpPr>
          <p:spPr>
            <a:xfrm rot="-2700000">
              <a:off x="2939718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Applied PSO on a unconstrained non convex objective function</a:t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7" name="Google Shape;167;p21"/>
          <p:cNvGrpSpPr/>
          <p:nvPr/>
        </p:nvGrpSpPr>
        <p:grpSpPr>
          <a:xfrm>
            <a:off x="363524" y="1258050"/>
            <a:ext cx="2726286" cy="2547000"/>
            <a:chOff x="363524" y="1258050"/>
            <a:chExt cx="2726286" cy="2547000"/>
          </a:xfrm>
        </p:grpSpPr>
        <p:sp>
          <p:nvSpPr>
            <p:cNvPr id="168" name="Google Shape;168;p21"/>
            <p:cNvSpPr/>
            <p:nvPr/>
          </p:nvSpPr>
          <p:spPr>
            <a:xfrm rot="2700000">
              <a:off x="1356161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580539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0" name="Google Shape;170;p21"/>
            <p:cNvSpPr txBox="1"/>
            <p:nvPr/>
          </p:nvSpPr>
          <p:spPr>
            <a:xfrm rot="-2700000">
              <a:off x="567889" y="2239754"/>
              <a:ext cx="2336422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Convex Optimisation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1" name="Google Shape;171;p21"/>
            <p:cNvSpPr txBox="1"/>
            <p:nvPr/>
          </p:nvSpPr>
          <p:spPr>
            <a:xfrm rot="-2700000">
              <a:off x="1029496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Applied PSO on simple 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unconstrained</a:t>
              </a:r>
              <a:r>
                <a:rPr lang="en" sz="900">
                  <a:latin typeface="Roboto"/>
                  <a:ea typeface="Roboto"/>
                  <a:cs typeface="Roboto"/>
                  <a:sym typeface="Roboto"/>
                </a:rPr>
                <a:t> convex objective function</a:t>
              </a:r>
              <a:endParaRPr b="1" sz="9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